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2" r:id="rId6"/>
    <p:sldId id="258" r:id="rId7"/>
    <p:sldId id="260"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8" autoAdjust="0"/>
    <p:restoredTop sz="94660"/>
  </p:normalViewPr>
  <p:slideViewPr>
    <p:cSldViewPr snapToGrid="0">
      <p:cViewPr varScale="1">
        <p:scale>
          <a:sx n="73" d="100"/>
          <a:sy n="73" d="100"/>
        </p:scale>
        <p:origin x="72"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1A55BDCE-6BEB-4F6D-B68E-5E5E4BA7A671}" type="datetimeFigureOut">
              <a:rPr lang="fr-FR" smtClean="0"/>
              <a:t>11/11/2024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1536531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A55BDCE-6BEB-4F6D-B68E-5E5E4BA7A671}" type="datetimeFigureOut">
              <a:rPr lang="fr-FR" smtClean="0"/>
              <a:t>11/11/2024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3317947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A55BDCE-6BEB-4F6D-B68E-5E5E4BA7A671}" type="datetimeFigureOut">
              <a:rPr lang="fr-FR" smtClean="0"/>
              <a:t>11/11/2024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1554629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A55BDCE-6BEB-4F6D-B68E-5E5E4BA7A671}" type="datetimeFigureOut">
              <a:rPr lang="fr-FR" smtClean="0"/>
              <a:t>11/11/2024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2737310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A55BDCE-6BEB-4F6D-B68E-5E5E4BA7A671}" type="datetimeFigureOut">
              <a:rPr lang="fr-FR" smtClean="0"/>
              <a:t>11/11/2024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2349269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A55BDCE-6BEB-4F6D-B68E-5E5E4BA7A671}" type="datetimeFigureOut">
              <a:rPr lang="fr-FR" smtClean="0"/>
              <a:t>11/11/2024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1020419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A55BDCE-6BEB-4F6D-B68E-5E5E4BA7A671}" type="datetimeFigureOut">
              <a:rPr lang="fr-FR" smtClean="0"/>
              <a:t>11/11/2024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1649596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1A55BDCE-6BEB-4F6D-B68E-5E5E4BA7A671}" type="datetimeFigureOut">
              <a:rPr lang="fr-FR" smtClean="0"/>
              <a:t>11/11/2024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1523740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A55BDCE-6BEB-4F6D-B68E-5E5E4BA7A671}" type="datetimeFigureOut">
              <a:rPr lang="fr-FR" smtClean="0"/>
              <a:t>11/11/2024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3189201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A55BDCE-6BEB-4F6D-B68E-5E5E4BA7A671}" type="datetimeFigureOut">
              <a:rPr lang="fr-FR" smtClean="0"/>
              <a:t>11/11/2024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309364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A55BDCE-6BEB-4F6D-B68E-5E5E4BA7A671}" type="datetimeFigureOut">
              <a:rPr lang="fr-FR" smtClean="0"/>
              <a:t>11/11/2024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B841371-951E-4D71-A4C6-60DC2E8811AF}" type="slidenum">
              <a:rPr lang="fr-FR" smtClean="0"/>
              <a:t>‹N°›</a:t>
            </a:fld>
            <a:endParaRPr lang="fr-FR"/>
          </a:p>
        </p:txBody>
      </p:sp>
    </p:spTree>
    <p:extLst>
      <p:ext uri="{BB962C8B-B14F-4D97-AF65-F5344CB8AC3E}">
        <p14:creationId xmlns:p14="http://schemas.microsoft.com/office/powerpoint/2010/main" val="1634017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55BDCE-6BEB-4F6D-B68E-5E5E4BA7A671}" type="datetimeFigureOut">
              <a:rPr lang="fr-FR" smtClean="0"/>
              <a:t>11/11/2024</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41371-951E-4D71-A4C6-60DC2E8811AF}" type="slidenum">
              <a:rPr lang="fr-FR" smtClean="0"/>
              <a:t>‹N°›</a:t>
            </a:fld>
            <a:endParaRPr lang="fr-FR"/>
          </a:p>
        </p:txBody>
      </p:sp>
    </p:spTree>
    <p:extLst>
      <p:ext uri="{BB962C8B-B14F-4D97-AF65-F5344CB8AC3E}">
        <p14:creationId xmlns:p14="http://schemas.microsoft.com/office/powerpoint/2010/main" val="4104904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66410" y="-213530"/>
            <a:ext cx="9144000" cy="2387600"/>
          </a:xfrm>
        </p:spPr>
        <p:txBody>
          <a:bodyPr/>
          <a:lstStyle/>
          <a:p>
            <a:r>
              <a:rPr lang="fr-FR" b="1" dirty="0" smtClean="0"/>
              <a:t>Le Robinson du métro</a:t>
            </a:r>
            <a:endParaRPr lang="fr-FR" b="1" dirty="0"/>
          </a:p>
        </p:txBody>
      </p:sp>
      <p:sp>
        <p:nvSpPr>
          <p:cNvPr id="3" name="Sous-titre 2"/>
          <p:cNvSpPr>
            <a:spLocks noGrp="1"/>
          </p:cNvSpPr>
          <p:nvPr>
            <p:ph type="subTitle" idx="1"/>
          </p:nvPr>
        </p:nvSpPr>
        <p:spPr>
          <a:xfrm>
            <a:off x="1750005" y="2168791"/>
            <a:ext cx="9144000" cy="1655762"/>
          </a:xfrm>
        </p:spPr>
        <p:txBody>
          <a:bodyPr/>
          <a:lstStyle/>
          <a:p>
            <a:r>
              <a:rPr lang="fr-FR" dirty="0" smtClean="0"/>
              <a:t>    Par  Felice Holman</a:t>
            </a:r>
            <a:endParaRPr lang="fr-FR" dirty="0"/>
          </a:p>
        </p:txBody>
      </p:sp>
      <p:pic>
        <p:nvPicPr>
          <p:cNvPr id="4" name="Image 3"/>
          <p:cNvPicPr>
            <a:picLocks noChangeAspect="1"/>
          </p:cNvPicPr>
          <p:nvPr/>
        </p:nvPicPr>
        <p:blipFill>
          <a:blip r:embed="rId2"/>
          <a:stretch>
            <a:fillRect/>
          </a:stretch>
        </p:blipFill>
        <p:spPr>
          <a:xfrm>
            <a:off x="102296" y="135322"/>
            <a:ext cx="4872624" cy="6512110"/>
          </a:xfrm>
          <a:prstGeom prst="rect">
            <a:avLst/>
          </a:prstGeom>
        </p:spPr>
      </p:pic>
    </p:spTree>
    <p:extLst>
      <p:ext uri="{BB962C8B-B14F-4D97-AF65-F5344CB8AC3E}">
        <p14:creationId xmlns:p14="http://schemas.microsoft.com/office/powerpoint/2010/main" val="4173452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199" y="1"/>
            <a:ext cx="10916653" cy="1690688"/>
          </a:xfrm>
        </p:spPr>
        <p:txBody>
          <a:bodyPr>
            <a:normAutofit/>
          </a:bodyPr>
          <a:lstStyle/>
          <a:p>
            <a:pPr algn="just"/>
            <a:r>
              <a:rPr lang="fr-FR" sz="5400" b="1" dirty="0"/>
              <a:t> </a:t>
            </a:r>
            <a:r>
              <a:rPr lang="fr-FR" sz="5400" b="1" dirty="0" smtClean="0"/>
              <a:t>        </a:t>
            </a:r>
            <a:r>
              <a:rPr lang="fr-FR" sz="5400" b="1" dirty="0" smtClean="0">
                <a:solidFill>
                  <a:srgbClr val="7030A0"/>
                </a:solidFill>
              </a:rPr>
              <a:t>Felice Holman </a:t>
            </a:r>
            <a:endParaRPr lang="fr-FR" sz="5400" b="1" dirty="0">
              <a:solidFill>
                <a:srgbClr val="7030A0"/>
              </a:solidFill>
            </a:endParaRPr>
          </a:p>
        </p:txBody>
      </p:sp>
      <p:sp>
        <p:nvSpPr>
          <p:cNvPr id="3" name="Espace réservé du contenu 2"/>
          <p:cNvSpPr>
            <a:spLocks noGrp="1"/>
          </p:cNvSpPr>
          <p:nvPr>
            <p:ph idx="1"/>
          </p:nvPr>
        </p:nvSpPr>
        <p:spPr/>
        <p:txBody>
          <a:bodyPr>
            <a:normAutofit fontScale="25000" lnSpcReduction="20000"/>
          </a:bodyPr>
          <a:lstStyle/>
          <a:p>
            <a:pPr marL="0" indent="0">
              <a:buNone/>
            </a:pPr>
            <a:endParaRPr lang="fr-FR" b="1" dirty="0" smtClean="0"/>
          </a:p>
          <a:p>
            <a:pPr marL="0" indent="0">
              <a:buNone/>
            </a:pPr>
            <a:endParaRPr lang="fr-FR" b="1" dirty="0"/>
          </a:p>
          <a:p>
            <a:pPr marL="0" indent="0">
              <a:buNone/>
            </a:pPr>
            <a:endParaRPr lang="fr-FR" b="1" dirty="0" smtClean="0"/>
          </a:p>
          <a:p>
            <a:pPr marL="0" indent="0">
              <a:buNone/>
            </a:pPr>
            <a:endParaRPr lang="fr-FR" sz="4500" b="1" dirty="0">
              <a:latin typeface="+mj-lt"/>
            </a:endParaRPr>
          </a:p>
          <a:p>
            <a:pPr marL="0" indent="0">
              <a:buNone/>
            </a:pPr>
            <a:endParaRPr lang="fr-FR" sz="4500" b="1" dirty="0" smtClean="0">
              <a:latin typeface="+mj-lt"/>
            </a:endParaRPr>
          </a:p>
          <a:p>
            <a:pPr marL="0" indent="0">
              <a:buNone/>
            </a:pPr>
            <a:endParaRPr lang="fr-FR" sz="7200" b="1" dirty="0">
              <a:latin typeface="+mj-lt"/>
            </a:endParaRPr>
          </a:p>
          <a:p>
            <a:pPr marL="0" indent="0">
              <a:buNone/>
            </a:pPr>
            <a:r>
              <a:rPr lang="fr-FR" sz="7200" b="1" dirty="0" smtClean="0">
                <a:solidFill>
                  <a:srgbClr val="FF0000"/>
                </a:solidFill>
              </a:rPr>
              <a:t>Felice Holman  </a:t>
            </a:r>
            <a:r>
              <a:rPr lang="fr-FR" sz="7200" dirty="0" smtClean="0"/>
              <a:t>est née  a New York en 1919. Elle </a:t>
            </a:r>
            <a:r>
              <a:rPr lang="fr-FR" sz="7200" dirty="0"/>
              <a:t>passe son enfance à Flushing, une banlieue calme de New </a:t>
            </a:r>
            <a:r>
              <a:rPr lang="fr-FR" sz="7200" dirty="0" smtClean="0"/>
              <a:t>York.</a:t>
            </a:r>
            <a:r>
              <a:rPr lang="fr-FR" sz="7200" dirty="0"/>
              <a:t> Dès son </a:t>
            </a:r>
            <a:r>
              <a:rPr lang="fr-FR" sz="7200" dirty="0" smtClean="0"/>
              <a:t>plus jeune âge, elle a </a:t>
            </a:r>
            <a:r>
              <a:rPr lang="fr-FR" sz="7200" dirty="0"/>
              <a:t>eu la vocation de l'écriture. Elle aime les gens et la nature.</a:t>
            </a:r>
            <a:endParaRPr lang="fr-FR" sz="7200" dirty="0" smtClean="0"/>
          </a:p>
          <a:p>
            <a:pPr marL="0" indent="0">
              <a:buNone/>
            </a:pPr>
            <a:endParaRPr lang="fr-FR" sz="7200" dirty="0"/>
          </a:p>
          <a:p>
            <a:pPr marL="0" indent="0">
              <a:buNone/>
            </a:pPr>
            <a:r>
              <a:rPr lang="fr-FR" sz="7200" dirty="0" smtClean="0"/>
              <a:t>Diplômée </a:t>
            </a:r>
            <a:r>
              <a:rPr lang="fr-FR" sz="7200" dirty="0"/>
              <a:t>de Syracuse University en </a:t>
            </a:r>
            <a:r>
              <a:rPr lang="fr-FR" sz="7200" dirty="0" smtClean="0"/>
              <a:t>1941, </a:t>
            </a:r>
            <a:r>
              <a:rPr lang="fr-FR" sz="7200" dirty="0"/>
              <a:t>elle épouse la même année Herbert Valen, qu'elle a rencontré à </a:t>
            </a:r>
            <a:r>
              <a:rPr lang="fr-FR" sz="7200" dirty="0" smtClean="0"/>
              <a:t>l'université. Elle a travaillé dans la publicité.</a:t>
            </a:r>
          </a:p>
          <a:p>
            <a:pPr marL="0" indent="0">
              <a:buNone/>
            </a:pPr>
            <a:r>
              <a:rPr lang="fr-FR" sz="7200" dirty="0" smtClean="0"/>
              <a:t>Elle </a:t>
            </a:r>
            <a:r>
              <a:rPr lang="fr-FR" sz="7200" dirty="0"/>
              <a:t>a écrit un livre inspiré de sa vie de </a:t>
            </a:r>
            <a:r>
              <a:rPr lang="fr-FR" sz="7200" dirty="0" smtClean="0"/>
              <a:t>famille et </a:t>
            </a:r>
            <a:r>
              <a:rPr lang="fr-FR" sz="7200" dirty="0"/>
              <a:t>de l'amour de sa fille pour les animaux : </a:t>
            </a:r>
            <a:r>
              <a:rPr lang="fr-FR" sz="7200" u="sng" dirty="0" smtClean="0">
                <a:solidFill>
                  <a:schemeClr val="accent6"/>
                </a:solidFill>
              </a:rPr>
              <a:t>Elisabeth </a:t>
            </a:r>
            <a:r>
              <a:rPr lang="fr-FR" sz="7200" u="sng" dirty="0">
                <a:solidFill>
                  <a:schemeClr val="accent6"/>
                </a:solidFill>
              </a:rPr>
              <a:t>the Bird </a:t>
            </a:r>
            <a:r>
              <a:rPr lang="fr-FR" sz="7200" u="sng" dirty="0" smtClean="0">
                <a:solidFill>
                  <a:schemeClr val="accent6"/>
                </a:solidFill>
              </a:rPr>
              <a:t>Watcher</a:t>
            </a:r>
            <a:r>
              <a:rPr lang="fr-FR" sz="7200" dirty="0" smtClean="0">
                <a:solidFill>
                  <a:schemeClr val="accent6"/>
                </a:solidFill>
              </a:rPr>
              <a:t> </a:t>
            </a:r>
            <a:r>
              <a:rPr lang="fr-FR" sz="7200" dirty="0"/>
              <a:t>qui </a:t>
            </a:r>
            <a:r>
              <a:rPr lang="fr-FR" sz="7200" dirty="0" smtClean="0"/>
              <a:t>a eu un grand </a:t>
            </a:r>
            <a:r>
              <a:rPr lang="fr-FR" sz="7200" dirty="0"/>
              <a:t>succès. Elle écrit deux autres histoires d'Elisabeth</a:t>
            </a:r>
            <a:r>
              <a:rPr lang="fr-FR" sz="7200" dirty="0" smtClean="0"/>
              <a:t>.</a:t>
            </a:r>
          </a:p>
          <a:p>
            <a:pPr marL="0" indent="0">
              <a:buNone/>
            </a:pPr>
            <a:r>
              <a:rPr lang="fr-FR" sz="7200" dirty="0" smtClean="0"/>
              <a:t/>
            </a:r>
            <a:br>
              <a:rPr lang="fr-FR" sz="7200" dirty="0" smtClean="0"/>
            </a:br>
            <a:r>
              <a:rPr lang="fr-FR" sz="7200" dirty="0"/>
              <a:t>Elle a aussi écrit des poésies, des livres humoristiques pour </a:t>
            </a:r>
            <a:r>
              <a:rPr lang="fr-FR" sz="7200" dirty="0" smtClean="0"/>
              <a:t>la jeunesse dont </a:t>
            </a:r>
            <a:r>
              <a:rPr lang="fr-FR" sz="7200" u="sng" dirty="0" smtClean="0">
                <a:solidFill>
                  <a:schemeClr val="accent6"/>
                </a:solidFill>
              </a:rPr>
              <a:t>Le </a:t>
            </a:r>
            <a:r>
              <a:rPr lang="fr-FR" sz="7200" u="sng" dirty="0">
                <a:solidFill>
                  <a:schemeClr val="accent6"/>
                </a:solidFill>
              </a:rPr>
              <a:t>Robinson du </a:t>
            </a:r>
            <a:r>
              <a:rPr lang="fr-FR" sz="7200" u="sng" dirty="0" smtClean="0">
                <a:solidFill>
                  <a:schemeClr val="accent6"/>
                </a:solidFill>
              </a:rPr>
              <a:t>métro</a:t>
            </a:r>
            <a:r>
              <a:rPr lang="fr-FR" sz="7200" dirty="0" smtClean="0"/>
              <a:t>, un </a:t>
            </a:r>
            <a:r>
              <a:rPr lang="fr-FR" sz="7200" dirty="0"/>
              <a:t>roman de </a:t>
            </a:r>
            <a:r>
              <a:rPr lang="fr-FR" sz="7200" dirty="0" smtClean="0"/>
              <a:t>survie.</a:t>
            </a:r>
            <a:r>
              <a:rPr lang="fr-FR" sz="7200" b="1" dirty="0"/>
              <a:t> </a:t>
            </a:r>
            <a:r>
              <a:rPr lang="fr-FR" sz="7200" dirty="0" smtClean="0"/>
              <a:t>Publié en 1978 ,ce livre a eu un énorme succès en France,en Belgique et également aux Etats-Unis. </a:t>
            </a:r>
          </a:p>
          <a:p>
            <a:pPr marL="0" indent="0">
              <a:buNone/>
            </a:pPr>
            <a:r>
              <a:rPr lang="fr-FR" sz="7200" dirty="0" smtClean="0"/>
              <a:t>Elle a écrit un autre </a:t>
            </a:r>
            <a:r>
              <a:rPr lang="fr-FR" sz="7200" dirty="0"/>
              <a:t>roman de survie, </a:t>
            </a:r>
            <a:r>
              <a:rPr lang="fr-FR" sz="7200" u="sng" dirty="0" smtClean="0">
                <a:solidFill>
                  <a:schemeClr val="accent6"/>
                </a:solidFill>
              </a:rPr>
              <a:t>The </a:t>
            </a:r>
            <a:r>
              <a:rPr lang="fr-FR" sz="7200" u="sng" dirty="0">
                <a:solidFill>
                  <a:schemeClr val="accent6"/>
                </a:solidFill>
              </a:rPr>
              <a:t>Wild </a:t>
            </a:r>
            <a:r>
              <a:rPr lang="fr-FR" sz="7200" u="sng" dirty="0" smtClean="0">
                <a:solidFill>
                  <a:schemeClr val="accent6"/>
                </a:solidFill>
              </a:rPr>
              <a:t>Children</a:t>
            </a:r>
            <a:r>
              <a:rPr lang="fr-FR" sz="7200" dirty="0" smtClean="0">
                <a:solidFill>
                  <a:schemeClr val="accent6"/>
                </a:solidFill>
              </a:rPr>
              <a:t>, </a:t>
            </a:r>
            <a:r>
              <a:rPr lang="fr-FR" sz="7200" dirty="0" smtClean="0"/>
              <a:t>basé </a:t>
            </a:r>
            <a:r>
              <a:rPr lang="fr-FR" sz="7200" dirty="0"/>
              <a:t>sur des faits </a:t>
            </a:r>
            <a:r>
              <a:rPr lang="fr-FR" sz="7200" dirty="0" smtClean="0"/>
              <a:t>réels: un </a:t>
            </a:r>
            <a:r>
              <a:rPr lang="fr-FR" sz="7200" dirty="0"/>
              <a:t>groupe </a:t>
            </a:r>
            <a:r>
              <a:rPr lang="fr-FR" sz="7200" dirty="0" smtClean="0"/>
              <a:t>d'enfants </a:t>
            </a:r>
            <a:r>
              <a:rPr lang="fr-FR" sz="7200" dirty="0"/>
              <a:t>livrés à eux-mêmes après la Révolution Russe.</a:t>
            </a:r>
            <a:r>
              <a:rPr lang="fr-FR" sz="7200" dirty="0" smtClean="0"/>
              <a:t/>
            </a:r>
            <a:br>
              <a:rPr lang="fr-FR" sz="7200" dirty="0" smtClean="0"/>
            </a:br>
            <a:r>
              <a:rPr lang="fr-FR" sz="7200" dirty="0"/>
              <a:t>Elle a écrit avec sa fille un recueil de légendes françaises, </a:t>
            </a:r>
            <a:r>
              <a:rPr lang="fr-FR" sz="7200" u="sng" dirty="0">
                <a:solidFill>
                  <a:schemeClr val="accent6"/>
                </a:solidFill>
              </a:rPr>
              <a:t>The Drac : French Tales of Dragons and </a:t>
            </a:r>
            <a:r>
              <a:rPr lang="fr-FR" sz="7200" u="sng" dirty="0" smtClean="0">
                <a:solidFill>
                  <a:schemeClr val="accent6"/>
                </a:solidFill>
              </a:rPr>
              <a:t>Demons.</a:t>
            </a:r>
            <a:endParaRPr lang="fr-FR" sz="7200" dirty="0" smtClean="0">
              <a:solidFill>
                <a:schemeClr val="accent6"/>
              </a:solidFill>
            </a:endParaRPr>
          </a:p>
          <a:p>
            <a:pPr marL="0" indent="0">
              <a:buNone/>
            </a:pPr>
            <a:r>
              <a:rPr lang="fr-FR" sz="7200" dirty="0" smtClean="0"/>
              <a:t>Elle est morte en 2023.</a:t>
            </a:r>
          </a:p>
        </p:txBody>
      </p:sp>
      <p:pic>
        <p:nvPicPr>
          <p:cNvPr id="4" name="Image 3"/>
          <p:cNvPicPr>
            <a:picLocks noChangeAspect="1"/>
          </p:cNvPicPr>
          <p:nvPr/>
        </p:nvPicPr>
        <p:blipFill>
          <a:blip r:embed="rId2"/>
          <a:stretch>
            <a:fillRect/>
          </a:stretch>
        </p:blipFill>
        <p:spPr>
          <a:xfrm>
            <a:off x="7393577" y="-182880"/>
            <a:ext cx="3069772" cy="3283083"/>
          </a:xfrm>
          <a:prstGeom prst="rect">
            <a:avLst/>
          </a:prstGeom>
        </p:spPr>
      </p:pic>
    </p:spTree>
    <p:extLst>
      <p:ext uri="{BB962C8B-B14F-4D97-AF65-F5344CB8AC3E}">
        <p14:creationId xmlns:p14="http://schemas.microsoft.com/office/powerpoint/2010/main" val="3518796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9434"/>
            <a:ext cx="10515600" cy="1325563"/>
          </a:xfrm>
        </p:spPr>
        <p:txBody>
          <a:bodyPr>
            <a:normAutofit fontScale="90000"/>
          </a:bodyPr>
          <a:lstStyle/>
          <a:p>
            <a:r>
              <a:rPr lang="fr-FR" sz="5400" b="1" dirty="0" smtClean="0">
                <a:solidFill>
                  <a:srgbClr val="7030A0"/>
                </a:solidFill>
              </a:rPr>
              <a:t>                </a:t>
            </a:r>
            <a:r>
              <a:rPr lang="fr-FR" sz="6000" b="1" dirty="0" smtClean="0">
                <a:solidFill>
                  <a:srgbClr val="7030A0"/>
                </a:solidFill>
              </a:rPr>
              <a:t>PREMIERE PARTIE</a:t>
            </a:r>
            <a:r>
              <a:rPr lang="fr-FR" dirty="0" smtClean="0"/>
              <a:t/>
            </a:r>
            <a:br>
              <a:rPr lang="fr-FR" dirty="0" smtClean="0"/>
            </a:br>
            <a:endParaRPr lang="fr-FR" dirty="0"/>
          </a:p>
        </p:txBody>
      </p:sp>
      <p:sp>
        <p:nvSpPr>
          <p:cNvPr id="3" name="Espace réservé du contenu 2"/>
          <p:cNvSpPr>
            <a:spLocks noGrp="1"/>
          </p:cNvSpPr>
          <p:nvPr>
            <p:ph idx="1"/>
          </p:nvPr>
        </p:nvSpPr>
        <p:spPr>
          <a:xfrm>
            <a:off x="1034142" y="1694997"/>
            <a:ext cx="10515600" cy="4351338"/>
          </a:xfrm>
        </p:spPr>
        <p:txBody>
          <a:bodyPr>
            <a:normAutofit lnSpcReduction="10000"/>
          </a:bodyPr>
          <a:lstStyle/>
          <a:p>
            <a:pPr marL="0" indent="0" algn="just">
              <a:buNone/>
            </a:pPr>
            <a:r>
              <a:rPr lang="fr-FR" dirty="0" smtClean="0"/>
              <a:t>C’est l’histoire d’Arémis Slake,un adolescent new yorkais élevé par sa tante. Très souvent moqué par ses camarades de classe, il trouva refuge dans le métro. Heureusement, il avait Joseph, son seul ami. </a:t>
            </a:r>
            <a:r>
              <a:rPr lang="fr-FR" dirty="0"/>
              <a:t>M</a:t>
            </a:r>
            <a:r>
              <a:rPr lang="fr-FR" dirty="0" smtClean="0"/>
              <a:t>ais il fut renversé par un camio</a:t>
            </a:r>
            <a:r>
              <a:rPr lang="fr-FR" dirty="0"/>
              <a:t>n</a:t>
            </a:r>
            <a:r>
              <a:rPr lang="fr-FR" dirty="0" smtClean="0"/>
              <a:t>. Cette fois-ci, Slake se retrouvait seul. Il décida donc d’aller dans le métro. Il y resta 121 jours. </a:t>
            </a:r>
          </a:p>
          <a:p>
            <a:pPr marL="0" indent="0" algn="just">
              <a:buNone/>
            </a:pPr>
            <a:r>
              <a:rPr lang="fr-FR" dirty="0" smtClean="0"/>
              <a:t>Il emménagea dans une sorte de grotte, une chambre creusée dans la roche. Il faisait sa toilette dans les toilettes publiques et allait prendre son petit-déjeuner dans un snack-bar avec le peu d’argent qu’il gagnait grâce à la vente de journaux récupérés dans le métro. Commence alors sa survie. </a:t>
            </a:r>
          </a:p>
          <a:p>
            <a:pPr marL="0" indent="0">
              <a:buNone/>
            </a:pPr>
            <a:r>
              <a:rPr lang="fr-FR" dirty="0" smtClean="0"/>
              <a:t>                                                                                                                                                                                                                         </a:t>
            </a:r>
            <a:endParaRPr lang="fr-FR" dirty="0"/>
          </a:p>
        </p:txBody>
      </p:sp>
    </p:spTree>
    <p:extLst>
      <p:ext uri="{BB962C8B-B14F-4D97-AF65-F5344CB8AC3E}">
        <p14:creationId xmlns:p14="http://schemas.microsoft.com/office/powerpoint/2010/main" val="1258758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5400" b="1" dirty="0" smtClean="0">
                <a:solidFill>
                  <a:srgbClr val="7030A0"/>
                </a:solidFill>
              </a:rPr>
              <a:t>DEUXIEME PARTIE</a:t>
            </a:r>
            <a:endParaRPr lang="fr-FR" sz="5400" b="1" dirty="0">
              <a:solidFill>
                <a:srgbClr val="7030A0"/>
              </a:solidFill>
            </a:endParaRPr>
          </a:p>
        </p:txBody>
      </p:sp>
      <p:sp>
        <p:nvSpPr>
          <p:cNvPr id="3" name="Espace réservé du contenu 2"/>
          <p:cNvSpPr>
            <a:spLocks noGrp="1"/>
          </p:cNvSpPr>
          <p:nvPr>
            <p:ph idx="1"/>
          </p:nvPr>
        </p:nvSpPr>
        <p:spPr/>
        <p:txBody>
          <a:bodyPr>
            <a:normAutofit fontScale="92500" lnSpcReduction="20000"/>
          </a:bodyPr>
          <a:lstStyle/>
          <a:p>
            <a:pPr marL="0" indent="0" algn="just">
              <a:buNone/>
            </a:pPr>
            <a:r>
              <a:rPr lang="fr-FR" dirty="0" smtClean="0"/>
              <a:t>Deux bons clients réguliers lui achetaient les journaux: la dame et l’homme au turban avec d’autres clients irréguliers.</a:t>
            </a:r>
          </a:p>
          <a:p>
            <a:pPr marL="0" indent="0" algn="just">
              <a:buNone/>
            </a:pPr>
            <a:r>
              <a:rPr lang="fr-FR" dirty="0" smtClean="0"/>
              <a:t>Il buvait grâce à des canettes de Coca qu’il remplissait d’eau dans les toilettes publiques. Il a alors pris le temps de visiter le métro qu’il connaissait par cœur. Sa crainte, c’était d’être vu au moment de descendre sur la voie.</a:t>
            </a:r>
          </a:p>
          <a:p>
            <a:pPr marL="0" indent="0" algn="just">
              <a:buNone/>
            </a:pPr>
            <a:r>
              <a:rPr lang="fr-FR" dirty="0" smtClean="0"/>
              <a:t>Il était aidé: la dame au journal lui donne une veste et la serveuse du snack-bar lui donne plus qu’il ne commande. Le patron lui proposa même de balayer la salle contre un repas chaud.</a:t>
            </a:r>
          </a:p>
          <a:p>
            <a:pPr marL="0" indent="0" algn="just">
              <a:buNone/>
            </a:pPr>
            <a:r>
              <a:rPr lang="fr-FR" dirty="0" smtClean="0"/>
              <a:t>Il emménagea et décora sa grotte. Il ramassa des objets dans le métro (boutons, gants, écharpes, bouts de fer…). Il se fabriqua alors une paire de lunettes.</a:t>
            </a:r>
          </a:p>
          <a:p>
            <a:pPr marL="0" indent="0" algn="just">
              <a:buNone/>
            </a:pPr>
            <a:r>
              <a:rPr lang="fr-FR" dirty="0" smtClean="0"/>
              <a:t>Un rat venait régulièrement partager le petit-déjeuner avec Slake. </a:t>
            </a:r>
          </a:p>
          <a:p>
            <a:pPr marL="0" indent="0">
              <a:buNone/>
            </a:pPr>
            <a:endParaRPr lang="fr-FR" dirty="0" smtClean="0"/>
          </a:p>
          <a:p>
            <a:endParaRPr lang="fr-FR" dirty="0"/>
          </a:p>
        </p:txBody>
      </p:sp>
    </p:spTree>
    <p:extLst>
      <p:ext uri="{BB962C8B-B14F-4D97-AF65-F5344CB8AC3E}">
        <p14:creationId xmlns:p14="http://schemas.microsoft.com/office/powerpoint/2010/main" val="1404171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5400" b="1" dirty="0" smtClean="0">
                <a:solidFill>
                  <a:srgbClr val="7030A0"/>
                </a:solidFill>
              </a:rPr>
              <a:t>PARTIE FINALE</a:t>
            </a:r>
            <a:endParaRPr lang="fr-FR" sz="5400" b="1" dirty="0">
              <a:solidFill>
                <a:srgbClr val="7030A0"/>
              </a:solidFill>
            </a:endParaRPr>
          </a:p>
        </p:txBody>
      </p:sp>
      <p:sp>
        <p:nvSpPr>
          <p:cNvPr id="3" name="Espace réservé du contenu 2"/>
          <p:cNvSpPr>
            <a:spLocks noGrp="1"/>
          </p:cNvSpPr>
          <p:nvPr>
            <p:ph idx="1"/>
          </p:nvPr>
        </p:nvSpPr>
        <p:spPr/>
        <p:txBody>
          <a:bodyPr>
            <a:normAutofit fontScale="92500" lnSpcReduction="20000"/>
          </a:bodyPr>
          <a:lstStyle/>
          <a:p>
            <a:pPr marL="0" indent="0" algn="just">
              <a:buNone/>
            </a:pPr>
            <a:r>
              <a:rPr lang="fr-FR" dirty="0" smtClean="0"/>
              <a:t>Un accident survint dans le métro: une rame a été endommagée par une chute de morceaux de béton dans le tunnel. Il y eut des voyageurs blessés ainsi que le conducteur.</a:t>
            </a:r>
          </a:p>
          <a:p>
            <a:pPr marL="0" indent="0" algn="just">
              <a:buNone/>
            </a:pPr>
            <a:r>
              <a:rPr lang="fr-FR" dirty="0" smtClean="0"/>
              <a:t>Il y eut donc des travaux et sa grotte fut inaccessible. Slake n’avait plus le moral et ne se nourrit plus pendant plusieurs jours. Il tomba malade. Il se mit sur la voie du métro et écrivit sur une pancarte </a:t>
            </a:r>
            <a:r>
              <a:rPr lang="fr-FR" b="1" dirty="0" smtClean="0">
                <a:solidFill>
                  <a:srgbClr val="FF0000"/>
                </a:solidFill>
              </a:rPr>
              <a:t>STOP</a:t>
            </a:r>
            <a:r>
              <a:rPr lang="fr-FR" b="1" dirty="0" smtClean="0"/>
              <a:t>.</a:t>
            </a:r>
          </a:p>
          <a:p>
            <a:pPr marL="0" indent="0" algn="just">
              <a:buNone/>
            </a:pPr>
            <a:r>
              <a:rPr lang="fr-FR" dirty="0" smtClean="0"/>
              <a:t>Ce jour-là, le conducteur du métro était Willis Joe Whinny. Il s’arrêta brusquement et le transporta jusqu’à un agent du métro.</a:t>
            </a:r>
          </a:p>
          <a:p>
            <a:pPr marL="0" indent="0" algn="just">
              <a:buNone/>
            </a:pPr>
            <a:r>
              <a:rPr lang="fr-FR" dirty="0" smtClean="0"/>
              <a:t>Slake fut transporté à l’hôpital. Il pensa alors qu’il avait tout perdu.</a:t>
            </a:r>
          </a:p>
          <a:p>
            <a:pPr marL="0" indent="0" algn="just">
              <a:buNone/>
            </a:pPr>
            <a:r>
              <a:rPr lang="fr-FR" dirty="0" smtClean="0"/>
              <a:t>Il rencontra alors une assistante sociale qui lui proposa un centre d’accueil.</a:t>
            </a:r>
          </a:p>
          <a:p>
            <a:pPr marL="0" indent="0" algn="just">
              <a:buNone/>
            </a:pPr>
            <a:r>
              <a:rPr lang="fr-FR" dirty="0" smtClean="0"/>
              <a:t>Cette idée ne lui plaisait pas. Il s’enfuit de l’hôpital et maintenant il savait que la direction à prendre ne pouvait aller que «vers le haut». </a:t>
            </a:r>
            <a:endParaRPr lang="fr-FR" dirty="0"/>
          </a:p>
        </p:txBody>
      </p:sp>
    </p:spTree>
    <p:extLst>
      <p:ext uri="{BB962C8B-B14F-4D97-AF65-F5344CB8AC3E}">
        <p14:creationId xmlns:p14="http://schemas.microsoft.com/office/powerpoint/2010/main" val="5716077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500062"/>
            <a:ext cx="10515600" cy="1325563"/>
          </a:xfrm>
        </p:spPr>
        <p:txBody>
          <a:bodyPr>
            <a:normAutofit/>
          </a:bodyPr>
          <a:lstStyle/>
          <a:p>
            <a:pPr algn="ctr"/>
            <a:r>
              <a:rPr lang="fr-FR" sz="5400" b="1" dirty="0" smtClean="0">
                <a:solidFill>
                  <a:srgbClr val="7030A0"/>
                </a:solidFill>
              </a:rPr>
              <a:t>Le portrait de Arémis Slake</a:t>
            </a:r>
            <a:endParaRPr lang="fr-FR" sz="5400" b="1" dirty="0">
              <a:solidFill>
                <a:srgbClr val="7030A0"/>
              </a:solidFill>
            </a:endParaRPr>
          </a:p>
        </p:txBody>
      </p:sp>
      <p:sp>
        <p:nvSpPr>
          <p:cNvPr id="3" name="Espace réservé du contenu 2"/>
          <p:cNvSpPr>
            <a:spLocks noGrp="1"/>
          </p:cNvSpPr>
          <p:nvPr>
            <p:ph idx="1"/>
          </p:nvPr>
        </p:nvSpPr>
        <p:spPr>
          <a:xfrm>
            <a:off x="1008017" y="1930128"/>
            <a:ext cx="10515600" cy="4351338"/>
          </a:xfrm>
        </p:spPr>
        <p:txBody>
          <a:bodyPr>
            <a:normAutofit fontScale="47500" lnSpcReduction="20000"/>
          </a:bodyPr>
          <a:lstStyle/>
          <a:p>
            <a:pPr marL="0" indent="0" algn="just">
              <a:buNone/>
            </a:pPr>
            <a:r>
              <a:rPr lang="fr-FR" sz="5400" dirty="0" smtClean="0"/>
              <a:t>Slake est un adolescent newyorkais  de 13 ans «vaguemen</a:t>
            </a:r>
            <a:r>
              <a:rPr lang="fr-FR" sz="5400" dirty="0"/>
              <a:t>t</a:t>
            </a:r>
            <a:r>
              <a:rPr lang="fr-FR" sz="5400" dirty="0" smtClean="0"/>
              <a:t>» élevé par sa tante.</a:t>
            </a:r>
          </a:p>
          <a:p>
            <a:pPr marL="0" indent="0" algn="just">
              <a:buNone/>
            </a:pPr>
            <a:r>
              <a:rPr lang="fr-FR" sz="5400" dirty="0" smtClean="0"/>
              <a:t>Il est petit, myope, solitaire, </a:t>
            </a:r>
            <a:r>
              <a:rPr lang="fr-FR" sz="5400" dirty="0" smtClean="0"/>
              <a:t>méfiant et silencieux. Il est aussi fragile et sensible. Il </a:t>
            </a:r>
            <a:r>
              <a:rPr lang="fr-FR" sz="5400" dirty="0" smtClean="0"/>
              <a:t>est allergique au tabac et aux drogues: il s’y était essayé mais il avait fini a l’hôpital. Il était donc banni des autres garçons. Même ses professeurs pensaient que c’était un bon à rien. Il est souvent violemment battu pour le plaisir de ses camarades. Heureusement pour lui, il est rapide et rusé. Son refuge, c’est le métro.</a:t>
            </a:r>
          </a:p>
          <a:p>
            <a:pPr marL="0" indent="0" algn="just">
              <a:buNone/>
            </a:pPr>
            <a:r>
              <a:rPr lang="fr-FR" sz="5400" dirty="0" smtClean="0"/>
              <a:t>Slake est rêveur. Il rêve souvent d’ailleurs; n’importe où mais ailleurs. Tellement rêveur qu’il est couvert de bosses car il est maladroit et en plus sa myopie n’arrange rien</a:t>
            </a:r>
            <a:r>
              <a:rPr lang="fr-FR" sz="5400" dirty="0" smtClean="0"/>
              <a:t>.</a:t>
            </a:r>
          </a:p>
          <a:p>
            <a:pPr marL="0" indent="0" algn="just">
              <a:buNone/>
            </a:pPr>
            <a:r>
              <a:rPr lang="fr-FR" sz="5400" dirty="0" smtClean="0"/>
              <a:t>A la fin de l’histoire, Slake se sent plus fort que jamais.</a:t>
            </a:r>
            <a:r>
              <a:rPr lang="fr-FR" sz="5400" dirty="0" smtClean="0"/>
              <a:t> </a:t>
            </a:r>
            <a:endParaRPr lang="fr-FR" sz="5400" dirty="0" smtClean="0"/>
          </a:p>
          <a:p>
            <a:pPr marL="0" indent="0">
              <a:buNone/>
            </a:pPr>
            <a:endParaRPr lang="fr-FR" dirty="0" smtClean="0"/>
          </a:p>
          <a:p>
            <a:pPr marL="0" indent="0">
              <a:buNone/>
            </a:pPr>
            <a:endParaRPr lang="fr-FR" dirty="0" smtClean="0"/>
          </a:p>
        </p:txBody>
      </p:sp>
    </p:spTree>
    <p:extLst>
      <p:ext uri="{BB962C8B-B14F-4D97-AF65-F5344CB8AC3E}">
        <p14:creationId xmlns:p14="http://schemas.microsoft.com/office/powerpoint/2010/main" val="96190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2440" y="260623"/>
            <a:ext cx="10515600" cy="1325563"/>
          </a:xfrm>
        </p:spPr>
        <p:txBody>
          <a:bodyPr>
            <a:normAutofit/>
          </a:bodyPr>
          <a:lstStyle/>
          <a:p>
            <a:pPr algn="ctr"/>
            <a:r>
              <a:rPr lang="fr-FR" sz="5400" b="1" dirty="0" smtClean="0">
                <a:solidFill>
                  <a:srgbClr val="7030A0"/>
                </a:solidFill>
              </a:rPr>
              <a:t>Mes intérêts</a:t>
            </a:r>
            <a:endParaRPr lang="fr-FR" sz="5400" b="1" dirty="0">
              <a:solidFill>
                <a:srgbClr val="7030A0"/>
              </a:solidFill>
            </a:endParaRPr>
          </a:p>
        </p:txBody>
      </p:sp>
      <p:sp>
        <p:nvSpPr>
          <p:cNvPr id="3" name="Espace réservé du contenu 2"/>
          <p:cNvSpPr>
            <a:spLocks noGrp="1"/>
          </p:cNvSpPr>
          <p:nvPr>
            <p:ph idx="1"/>
          </p:nvPr>
        </p:nvSpPr>
        <p:spPr/>
        <p:txBody>
          <a:bodyPr/>
          <a:lstStyle/>
          <a:p>
            <a:pPr marL="0" indent="0" algn="just">
              <a:buNone/>
            </a:pPr>
            <a:r>
              <a:rPr lang="fr-FR" dirty="0" smtClean="0"/>
              <a:t>D’habitude, je me force à lire un roman. Mais celui-ci, je l’ai lu avec plaisir. J’aime bien les romans de survie surtout quand l’histoire se termine bien. Avant je songeais plutôt à lire des bd ou des mangas mais ce livre m’a donné le goût de la lecture.</a:t>
            </a:r>
            <a:endParaRPr lang="fr-FR" dirty="0"/>
          </a:p>
        </p:txBody>
      </p:sp>
    </p:spTree>
    <p:extLst>
      <p:ext uri="{BB962C8B-B14F-4D97-AF65-F5344CB8AC3E}">
        <p14:creationId xmlns:p14="http://schemas.microsoft.com/office/powerpoint/2010/main" val="3217304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TotalTime>
  <Words>770</Words>
  <Application>Microsoft Office PowerPoint</Application>
  <PresentationFormat>Grand écran</PresentationFormat>
  <Paragraphs>40</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Calibri Light</vt:lpstr>
      <vt:lpstr>Thème Office</vt:lpstr>
      <vt:lpstr>Le Robinson du métro</vt:lpstr>
      <vt:lpstr>         Felice Holman </vt:lpstr>
      <vt:lpstr>                PREMIERE PARTIE </vt:lpstr>
      <vt:lpstr>DEUXIEME PARTIE</vt:lpstr>
      <vt:lpstr>PARTIE FINALE</vt:lpstr>
      <vt:lpstr>Le portrait de Arémis Slake</vt:lpstr>
      <vt:lpstr>Mes intérêts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Robinson du métro</dc:title>
  <dc:creator>Passerelles</dc:creator>
  <cp:lastModifiedBy>Passerelles</cp:lastModifiedBy>
  <cp:revision>53</cp:revision>
  <dcterms:created xsi:type="dcterms:W3CDTF">2024-10-31T10:08:40Z</dcterms:created>
  <dcterms:modified xsi:type="dcterms:W3CDTF">2024-11-11T11:18:00Z</dcterms:modified>
</cp:coreProperties>
</file>