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9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1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77" d="100"/>
          <a:sy n="77" d="100"/>
        </p:scale>
        <p:origin x="8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85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74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316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5635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568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6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780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126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8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273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8137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9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498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293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18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78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198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350F13E-047A-457A-BCAF-15D493ABF766}" type="datetimeFigureOut">
              <a:rPr lang="fr-FR" smtClean="0"/>
              <a:t>16/01/2025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3C1A8-D405-4393-831A-BB3D51D363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6885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137B6B-3E7D-3EC3-4F91-3A7A3D2427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7362" y="1784944"/>
            <a:ext cx="8825658" cy="1533609"/>
          </a:xfrm>
        </p:spPr>
        <p:txBody>
          <a:bodyPr/>
          <a:lstStyle/>
          <a:p>
            <a:br>
              <a:rPr lang="fr-FR" dirty="0"/>
            </a:br>
            <a:r>
              <a:rPr lang="fr-FR" sz="4400" dirty="0"/>
              <a:t>Enseignement de spécialité</a:t>
            </a:r>
            <a:br>
              <a:rPr lang="fr-FR" sz="4400" dirty="0"/>
            </a:br>
            <a:r>
              <a:rPr lang="fr-FR" sz="4400" dirty="0"/>
              <a:t>HISTOIRE DES ARTS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4957D19-154D-F0D3-AB7A-A53DCEE6DC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9266" y="4684247"/>
            <a:ext cx="5686112" cy="861420"/>
          </a:xfrm>
        </p:spPr>
        <p:txBody>
          <a:bodyPr>
            <a:normAutofit/>
          </a:bodyPr>
          <a:lstStyle/>
          <a:p>
            <a:r>
              <a:rPr lang="fr-FR" sz="2800" b="1" dirty="0"/>
              <a:t>3 au 5 mars 2025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A049DCD-917D-5881-0FA6-8106786D25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07362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F231430-5234-7DB4-3B72-65536657BEBB}"/>
              </a:ext>
            </a:extLst>
          </p:cNvPr>
          <p:cNvSpPr txBox="1"/>
          <p:nvPr/>
        </p:nvSpPr>
        <p:spPr>
          <a:xfrm>
            <a:off x="5085708" y="3791432"/>
            <a:ext cx="4651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400" b="1" dirty="0"/>
              <a:t>Voyage à Paris</a:t>
            </a:r>
          </a:p>
        </p:txBody>
      </p:sp>
    </p:spTree>
    <p:extLst>
      <p:ext uri="{BB962C8B-B14F-4D97-AF65-F5344CB8AC3E}">
        <p14:creationId xmlns:p14="http://schemas.microsoft.com/office/powerpoint/2010/main" val="2744796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9F5FAD-43D1-91EE-F8D7-F05D64F08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423" y="0"/>
            <a:ext cx="10515600" cy="1325563"/>
          </a:xfrm>
        </p:spPr>
        <p:txBody>
          <a:bodyPr/>
          <a:lstStyle/>
          <a:p>
            <a:r>
              <a:rPr lang="fr-FR" dirty="0"/>
              <a:t>Jour 3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069888-BCF1-1BE6-A900-4C2A86547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423" y="13775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u="sng" dirty="0"/>
              <a:t>Le quartier du Trocadéro/ Chaillot </a:t>
            </a:r>
          </a:p>
          <a:p>
            <a:r>
              <a:rPr lang="fr-FR" dirty="0"/>
              <a:t>en lien avec les expositions universelles </a:t>
            </a:r>
          </a:p>
          <a:p>
            <a:r>
              <a:rPr lang="fr-FR" dirty="0"/>
              <a:t>notamment celle de 1937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3E52D9-6D13-4882-5EE9-90DD71060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02" y="2642493"/>
            <a:ext cx="5601998" cy="412490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C07DB2E-70F6-B9FC-92E4-2CECAF1467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0" y="124178"/>
            <a:ext cx="4762500" cy="6858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51A40D8-D713-576C-16ED-DEE8A833753C}"/>
              </a:ext>
            </a:extLst>
          </p:cNvPr>
          <p:cNvSpPr txBox="1"/>
          <p:nvPr/>
        </p:nvSpPr>
        <p:spPr>
          <a:xfrm>
            <a:off x="101599" y="662781"/>
            <a:ext cx="77103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ym typeface="Wingdings" panose="05000000000000000000" pitchFamily="2" charset="2"/>
              </a:rPr>
              <a:t>Thème 2 de terminale : </a:t>
            </a:r>
            <a:r>
              <a:rPr lang="fr-FR" i="1" dirty="0">
                <a:sym typeface="Wingdings" panose="05000000000000000000" pitchFamily="2" charset="2"/>
              </a:rPr>
              <a:t>Paris capitale des arts 1900-1950)+</a:t>
            </a:r>
          </a:p>
          <a:p>
            <a:r>
              <a:rPr lang="fr-FR" dirty="0">
                <a:sym typeface="Wingdings" panose="05000000000000000000" pitchFamily="2" charset="2"/>
              </a:rPr>
              <a:t>Première </a:t>
            </a:r>
            <a:r>
              <a:rPr lang="fr-FR" i="1" dirty="0">
                <a:sym typeface="Wingdings" panose="05000000000000000000" pitchFamily="2" charset="2"/>
              </a:rPr>
              <a:t>: thème 3 =Les lieux d’art) 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420917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9FBF78-97E6-027B-1744-D4C74CA37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3CF6D57-9F6F-9FAA-FA96-3E3B64E4F1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5" y="0"/>
            <a:ext cx="12101689" cy="6315474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74EBDF2-D8F4-4E70-F30C-29F9DF1F2E3D}"/>
              </a:ext>
            </a:extLst>
          </p:cNvPr>
          <p:cNvSpPr txBox="1"/>
          <p:nvPr/>
        </p:nvSpPr>
        <p:spPr>
          <a:xfrm>
            <a:off x="1781183" y="6315474"/>
            <a:ext cx="1150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Décor traditionnel pour la photo annuelle des élèves de l’EDS HISTOIRE DES ARTS !</a:t>
            </a:r>
          </a:p>
        </p:txBody>
      </p:sp>
    </p:spTree>
    <p:extLst>
      <p:ext uri="{BB962C8B-B14F-4D97-AF65-F5344CB8AC3E}">
        <p14:creationId xmlns:p14="http://schemas.microsoft.com/office/powerpoint/2010/main" val="1732825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3DE710-F0B2-254C-82AC-E8765469F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0778752" cy="1400530"/>
          </a:xfrm>
        </p:spPr>
        <p:txBody>
          <a:bodyPr/>
          <a:lstStyle/>
          <a:p>
            <a:r>
              <a:rPr lang="fr-FR" dirty="0"/>
              <a:t>Musée d’Art moderne de la ville de Paris</a:t>
            </a:r>
            <a:br>
              <a:rPr lang="fr-FR" dirty="0"/>
            </a:br>
            <a:endParaRPr lang="fr-FR" dirty="0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B18AC8DD-D932-1EA9-66D4-92A38F1058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3524"/>
            <a:ext cx="6434667" cy="4021667"/>
          </a:xfr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B0C8E19-3810-EA56-10D5-1EBAC96F0C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40567"/>
            <a:ext cx="6109709" cy="397686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990E0605-965A-ADD7-D159-1C5DF8A96E18}"/>
              </a:ext>
            </a:extLst>
          </p:cNvPr>
          <p:cNvSpPr txBox="1"/>
          <p:nvPr/>
        </p:nvSpPr>
        <p:spPr>
          <a:xfrm>
            <a:off x="7032978" y="5475111"/>
            <a:ext cx="3341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Raoul Dufy, </a:t>
            </a:r>
            <a:r>
              <a:rPr lang="fr-FR" i="1" dirty="0"/>
              <a:t>la fée électricité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21CEA52-F627-CC32-16AB-293DE157E749}"/>
              </a:ext>
            </a:extLst>
          </p:cNvPr>
          <p:cNvSpPr txBox="1"/>
          <p:nvPr/>
        </p:nvSpPr>
        <p:spPr>
          <a:xfrm>
            <a:off x="6617192" y="6131661"/>
            <a:ext cx="5936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Visite guidée des collections permanentes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426FE7-3419-0E21-479C-ECA73F042F40}"/>
              </a:ext>
            </a:extLst>
          </p:cNvPr>
          <p:cNvSpPr txBox="1"/>
          <p:nvPr/>
        </p:nvSpPr>
        <p:spPr>
          <a:xfrm>
            <a:off x="-6406" y="1172132"/>
            <a:ext cx="62687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u="sng" dirty="0"/>
              <a:t>Les artistes modernes et avant-gardistes</a:t>
            </a:r>
          </a:p>
          <a:p>
            <a:r>
              <a:rPr lang="fr-FR" dirty="0">
                <a:sym typeface="Wingdings" panose="05000000000000000000" pitchFamily="2" charset="2"/>
              </a:rPr>
              <a:t>(thème 1 de terminale </a:t>
            </a:r>
            <a:r>
              <a:rPr lang="fr-FR" dirty="0" err="1">
                <a:sym typeface="Wingdings" panose="05000000000000000000" pitchFamily="2" charset="2"/>
              </a:rPr>
              <a:t>Hida</a:t>
            </a:r>
            <a:r>
              <a:rPr lang="fr-FR" dirty="0">
                <a:sym typeface="Wingdings" panose="05000000000000000000" pitchFamily="2" charset="2"/>
              </a:rPr>
              <a:t> : </a:t>
            </a:r>
            <a:r>
              <a:rPr lang="fr-FR" i="1" dirty="0">
                <a:sym typeface="Wingdings" panose="05000000000000000000" pitchFamily="2" charset="2"/>
              </a:rPr>
              <a:t>femmes, féminité, féminisme. </a:t>
            </a:r>
            <a:r>
              <a:rPr lang="fr-FR" dirty="0">
                <a:sym typeface="Wingdings" panose="05000000000000000000" pitchFamily="2" charset="2"/>
              </a:rPr>
              <a:t>Thème 2 : </a:t>
            </a:r>
            <a:r>
              <a:rPr lang="fr-FR" i="1" dirty="0">
                <a:sym typeface="Wingdings" panose="05000000000000000000" pitchFamily="2" charset="2"/>
              </a:rPr>
              <a:t>Paris capitale des arts 1900-1950</a:t>
            </a:r>
            <a:r>
              <a:rPr lang="fr-FR" dirty="0">
                <a:sym typeface="Wingdings" panose="05000000000000000000" pitchFamily="2" charset="2"/>
              </a:rPr>
              <a:t>)</a:t>
            </a:r>
          </a:p>
          <a:p>
            <a:r>
              <a:rPr lang="fr-FR" dirty="0">
                <a:sym typeface="Wingdings" panose="05000000000000000000" pitchFamily="2" charset="2"/>
              </a:rPr>
              <a:t>+ thème 2 de Première : </a:t>
            </a:r>
            <a:r>
              <a:rPr lang="fr-FR" i="1" dirty="0">
                <a:sym typeface="Wingdings" panose="05000000000000000000" pitchFamily="2" charset="2"/>
              </a:rPr>
              <a:t>artistes,</a:t>
            </a:r>
            <a:r>
              <a:rPr lang="fr-FR" dirty="0">
                <a:sym typeface="Wingdings" panose="05000000000000000000" pitchFamily="2" charset="2"/>
              </a:rPr>
              <a:t> thème 3 </a:t>
            </a:r>
            <a:r>
              <a:rPr lang="fr-FR" i="1" dirty="0">
                <a:sym typeface="Wingdings" panose="05000000000000000000" pitchFamily="2" charset="2"/>
              </a:rPr>
              <a:t>= lieux d’art)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440478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182C51D-F438-59A4-C36F-DF67B7D0F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00"/>
            <a:ext cx="12192000" cy="5270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108A7D3-1C9F-5EE1-6F67-837A2CEC6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grand palais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E169EA-ED9E-F384-E39C-00015BC68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6356" y="1825625"/>
            <a:ext cx="5517444" cy="4351338"/>
          </a:xfrm>
        </p:spPr>
        <p:txBody>
          <a:bodyPr/>
          <a:lstStyle/>
          <a:p>
            <a:r>
              <a:rPr lang="fr-FR" dirty="0"/>
              <a:t>Héritage de l’exposition universelle de 1900 et lieu de salons importants pour l’histoire des arts</a:t>
            </a:r>
          </a:p>
          <a:p>
            <a:r>
              <a:rPr lang="fr-FR" dirty="0"/>
              <a:t>Exposition d’une artiste contemporaine </a:t>
            </a:r>
            <a:r>
              <a:rPr lang="fr-FR" dirty="0" err="1"/>
              <a:t>Chiharu</a:t>
            </a:r>
            <a:r>
              <a:rPr lang="fr-FR" dirty="0"/>
              <a:t> </a:t>
            </a:r>
            <a:r>
              <a:rPr lang="fr-FR" dirty="0" err="1"/>
              <a:t>Shiota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734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742C4C0-F31A-6765-504F-0137737199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844" y="54411"/>
            <a:ext cx="9084733" cy="6803589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D3325D5-7645-0C60-0B9D-9E2BFC770690}"/>
              </a:ext>
            </a:extLst>
          </p:cNvPr>
          <p:cNvSpPr txBox="1"/>
          <p:nvPr/>
        </p:nvSpPr>
        <p:spPr>
          <a:xfrm>
            <a:off x="191911" y="6175022"/>
            <a:ext cx="2810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 gare Saint-Lazare</a:t>
            </a:r>
          </a:p>
          <a:p>
            <a:r>
              <a:rPr lang="fr-FR"/>
              <a:t>Claude Monet 1877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ECDB484-F47F-5145-9761-5AD47EC23ADD}"/>
              </a:ext>
            </a:extLst>
          </p:cNvPr>
          <p:cNvSpPr txBox="1"/>
          <p:nvPr/>
        </p:nvSpPr>
        <p:spPr>
          <a:xfrm>
            <a:off x="191911" y="308225"/>
            <a:ext cx="3506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Retour à Sète </a:t>
            </a:r>
            <a:r>
              <a:rPr lang="fr-FR" dirty="0"/>
              <a:t>!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1B687BF-1AC6-97F4-1436-8E29047883C3}"/>
              </a:ext>
            </a:extLst>
          </p:cNvPr>
          <p:cNvSpPr txBox="1"/>
          <p:nvPr/>
        </p:nvSpPr>
        <p:spPr>
          <a:xfrm>
            <a:off x="191911" y="3092521"/>
            <a:ext cx="2810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Sources des images:</a:t>
            </a:r>
          </a:p>
          <a:p>
            <a:r>
              <a:rPr lang="fr-FR" dirty="0" err="1"/>
              <a:t>Wikipedia</a:t>
            </a:r>
            <a:endParaRPr lang="fr-FR" dirty="0"/>
          </a:p>
          <a:p>
            <a:r>
              <a:rPr lang="fr-FR" dirty="0"/>
              <a:t>Sites des musées cités.</a:t>
            </a:r>
          </a:p>
        </p:txBody>
      </p:sp>
    </p:spTree>
    <p:extLst>
      <p:ext uri="{BB962C8B-B14F-4D97-AF65-F5344CB8AC3E}">
        <p14:creationId xmlns:p14="http://schemas.microsoft.com/office/powerpoint/2010/main" val="4244422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DCC2D7-41FF-C53F-4917-0B68C867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Cadre pédagogique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16957E-81B8-5EC8-9F1E-D23CEE7F2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371417"/>
            <a:ext cx="8946541" cy="419548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b="1" dirty="0"/>
              <a:t>Les visites ont été organisées afin de correspondre aux différents thèmes du </a:t>
            </a:r>
            <a:r>
              <a:rPr lang="fr-FR" b="1" u="sng" dirty="0"/>
              <a:t>programme d’Histoire des arts en terminale : </a:t>
            </a:r>
          </a:p>
          <a:p>
            <a:r>
              <a:rPr lang="fr-FR" b="1" i="1" dirty="0"/>
              <a:t>Paris, capitale des arts, 1900-1950 </a:t>
            </a:r>
            <a:r>
              <a:rPr lang="fr-FR" dirty="0"/>
              <a:t>(reconduit l’année prochaine) ;</a:t>
            </a:r>
          </a:p>
          <a:p>
            <a:r>
              <a:rPr lang="fr-FR" dirty="0"/>
              <a:t> </a:t>
            </a:r>
            <a:r>
              <a:rPr lang="fr-FR" b="1" i="1" dirty="0"/>
              <a:t>Femmes, féminité, féminisme. </a:t>
            </a:r>
          </a:p>
          <a:p>
            <a:r>
              <a:rPr lang="fr-FR" b="1" i="1" dirty="0"/>
              <a:t>Un artiste dans son temps, Viollet-le-Duc.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Tous les thèmes du </a:t>
            </a:r>
            <a:r>
              <a:rPr lang="fr-FR" b="1" u="sng" dirty="0"/>
              <a:t>programme de Première HIDA </a:t>
            </a:r>
            <a:r>
              <a:rPr lang="fr-FR" b="1" dirty="0"/>
              <a:t>sont mobilisés au cours de ce voyage :</a:t>
            </a:r>
          </a:p>
          <a:p>
            <a:pPr marL="0" indent="0">
              <a:buNone/>
            </a:pPr>
            <a:r>
              <a:rPr lang="fr-FR" dirty="0"/>
              <a:t> </a:t>
            </a:r>
            <a:endParaRPr lang="fr-FR" b="1" i="1" dirty="0"/>
          </a:p>
          <a:p>
            <a:r>
              <a:rPr lang="fr-FR" b="1" i="1" dirty="0"/>
              <a:t>matières-techniques-formes ; </a:t>
            </a:r>
          </a:p>
          <a:p>
            <a:r>
              <a:rPr lang="fr-FR" b="1" i="1" dirty="0"/>
              <a:t>l’artiste créateur individuel ou collectif ;</a:t>
            </a:r>
          </a:p>
          <a:p>
            <a:r>
              <a:rPr lang="fr-FR" b="1" i="1" dirty="0"/>
              <a:t> les lieux de l’art ;</a:t>
            </a:r>
          </a:p>
          <a:p>
            <a:r>
              <a:rPr lang="fr-FR" b="1" i="1" dirty="0"/>
              <a:t> la circulation des œuvres et les échanges artistiques….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5342ADD-9562-19C7-836E-A8D29E25E5EC}"/>
              </a:ext>
            </a:extLst>
          </p:cNvPr>
          <p:cNvSpPr txBox="1"/>
          <p:nvPr/>
        </p:nvSpPr>
        <p:spPr>
          <a:xfrm>
            <a:off x="203770" y="1263722"/>
            <a:ext cx="1178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L’enseignement de spécialité Histoire des arts invite à la rencontre directe et sensible des œuvres d’art.</a:t>
            </a:r>
          </a:p>
          <a:p>
            <a:r>
              <a:rPr lang="fr-FR" b="1" dirty="0"/>
              <a:t>Comme chaque année, un voyage plus lointain est organisé en lien avec les thèmes du programme.</a:t>
            </a:r>
          </a:p>
        </p:txBody>
      </p:sp>
    </p:spTree>
    <p:extLst>
      <p:ext uri="{BB962C8B-B14F-4D97-AF65-F5344CB8AC3E}">
        <p14:creationId xmlns:p14="http://schemas.microsoft.com/office/powerpoint/2010/main" val="526194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BF0F5D-C3B8-CA39-29CA-0B4C28B54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Données pratiques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D5A9EA-D1F1-5076-B052-3A3CE23377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10681146" cy="4195481"/>
          </a:xfrm>
        </p:spPr>
        <p:txBody>
          <a:bodyPr>
            <a:normAutofit/>
          </a:bodyPr>
          <a:lstStyle/>
          <a:p>
            <a:r>
              <a:rPr lang="fr-FR" b="1" u="sng" dirty="0"/>
              <a:t>Hébergement</a:t>
            </a:r>
            <a:r>
              <a:rPr lang="fr-FR" b="1" dirty="0"/>
              <a:t> : </a:t>
            </a:r>
            <a:r>
              <a:rPr lang="fr-FR" dirty="0"/>
              <a:t>BVJ Opéra-Montmartre.(1= sur le plan), 1 rue de la Tour des Dames. Paris 9e</a:t>
            </a:r>
          </a:p>
          <a:p>
            <a:r>
              <a:rPr lang="fr-FR" b="1" u="sng" dirty="0"/>
              <a:t>Restauration</a:t>
            </a:r>
            <a:r>
              <a:rPr lang="fr-FR" b="1" dirty="0"/>
              <a:t> : </a:t>
            </a:r>
            <a:r>
              <a:rPr lang="fr-FR" dirty="0"/>
              <a:t>petit-déjeuner et repas tiré du sac fourni par l’auberge de jeunesse ; repas du soir dans un restaurant près de Beaubourg.</a:t>
            </a:r>
          </a:p>
          <a:p>
            <a:r>
              <a:rPr lang="fr-FR" b="1" u="sng" dirty="0"/>
              <a:t>Modes de transport</a:t>
            </a:r>
            <a:r>
              <a:rPr lang="fr-FR" b="1" dirty="0"/>
              <a:t> : </a:t>
            </a:r>
            <a:r>
              <a:rPr lang="fr-FR" dirty="0"/>
              <a:t>train et métro.</a:t>
            </a:r>
          </a:p>
          <a:p>
            <a:r>
              <a:rPr lang="fr-FR" b="1" u="sng" dirty="0"/>
              <a:t>Départ de la gare de SETE </a:t>
            </a:r>
            <a:r>
              <a:rPr lang="fr-FR" b="1" dirty="0"/>
              <a:t>: </a:t>
            </a:r>
            <a:r>
              <a:rPr lang="fr-FR" dirty="0"/>
              <a:t>le 3 mars à 7h25</a:t>
            </a:r>
          </a:p>
          <a:p>
            <a:pPr lvl="1">
              <a:buFontTx/>
              <a:buChar char="-"/>
            </a:pPr>
            <a:r>
              <a:rPr lang="fr-FR" b="1" u="sng" dirty="0"/>
              <a:t>LE RENDEZ-VOUS pour le départ : le 3 mars à 6h45 dans le hall de la gare.</a:t>
            </a:r>
          </a:p>
          <a:p>
            <a:pPr lvl="1">
              <a:buFontTx/>
              <a:buChar char="-"/>
            </a:pPr>
            <a:r>
              <a:rPr lang="fr-FR" b="1" u="sng" dirty="0"/>
              <a:t>Horaire d’arrivée en gare de SETE au retour : le 5 mars à 21h30. </a:t>
            </a:r>
          </a:p>
          <a:p>
            <a:pPr lvl="1">
              <a:buFontTx/>
              <a:buChar char="-"/>
            </a:pPr>
            <a:r>
              <a:rPr lang="fr-FR" b="1" dirty="0"/>
              <a:t>Les parents récupéreront leur enfant à la gare dès notre arrivée.</a:t>
            </a:r>
          </a:p>
        </p:txBody>
      </p:sp>
    </p:spTree>
    <p:extLst>
      <p:ext uri="{BB962C8B-B14F-4D97-AF65-F5344CB8AC3E}">
        <p14:creationId xmlns:p14="http://schemas.microsoft.com/office/powerpoint/2010/main" val="4159845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A995477-8998-F10C-9F93-9042E22C1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45" y="241823"/>
            <a:ext cx="8825657" cy="929431"/>
          </a:xfrm>
        </p:spPr>
        <p:txBody>
          <a:bodyPr/>
          <a:lstStyle/>
          <a:p>
            <a:r>
              <a:rPr lang="fr-FR" dirty="0"/>
              <a:t>Le programme culturel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3ECF3E9-53FD-54A3-A92B-705107792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15" y="1162174"/>
            <a:ext cx="7931649" cy="569582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F1F66EC-B914-02CE-8C4F-965B94E8A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930" y="2695569"/>
            <a:ext cx="5258070" cy="319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510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358E25-4815-60C8-8838-9787A1571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4" y="0"/>
            <a:ext cx="9404723" cy="1400530"/>
          </a:xfrm>
        </p:spPr>
        <p:txBody>
          <a:bodyPr/>
          <a:lstStyle/>
          <a:p>
            <a:r>
              <a:rPr lang="fr-FR" b="1" u="sng" dirty="0"/>
              <a:t>Jour 1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1AE2B50-EDCD-43C4-25A4-6A2AC04583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986"/>
            <a:ext cx="7282347" cy="4854898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46B063E-B681-CFFC-485E-D1431ED47D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467" y="140170"/>
            <a:ext cx="5779559" cy="385303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36D7341-90EA-491D-CB91-BD4F5D6DBDB2}"/>
              </a:ext>
            </a:extLst>
          </p:cNvPr>
          <p:cNvSpPr txBox="1"/>
          <p:nvPr/>
        </p:nvSpPr>
        <p:spPr>
          <a:xfrm>
            <a:off x="7181926" y="6189553"/>
            <a:ext cx="4929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Visite guidée des Collections permanentes  </a:t>
            </a:r>
            <a:r>
              <a:rPr lang="fr-FR" dirty="0"/>
              <a:t>Paris capitale des arts 1900-1950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7703D92-0AC5-B5FD-B2C8-A4A612991685}"/>
              </a:ext>
            </a:extLst>
          </p:cNvPr>
          <p:cNvSpPr txBox="1"/>
          <p:nvPr/>
        </p:nvSpPr>
        <p:spPr>
          <a:xfrm>
            <a:off x="7811912" y="3947994"/>
            <a:ext cx="4199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Visite guidée </a:t>
            </a:r>
          </a:p>
          <a:p>
            <a:r>
              <a:rPr lang="fr-FR" b="1" dirty="0"/>
              <a:t>Exposition temporaire</a:t>
            </a:r>
          </a:p>
          <a:p>
            <a:r>
              <a:rPr lang="fr-FR" b="1" dirty="0"/>
              <a:t> Suzanne VALADON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4027FCF-BDCC-4B63-8C36-02CBC3A18C83}"/>
              </a:ext>
            </a:extLst>
          </p:cNvPr>
          <p:cNvSpPr txBox="1"/>
          <p:nvPr/>
        </p:nvSpPr>
        <p:spPr>
          <a:xfrm>
            <a:off x="-1" y="1965271"/>
            <a:ext cx="6688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Centre BEAUBOURG : 2 visites guidées.</a:t>
            </a:r>
          </a:p>
          <a:p>
            <a:r>
              <a:rPr lang="fr-FR" b="1" dirty="0"/>
              <a:t>les modernes 1900-1960 et exposition Suzanne Valadon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0E7FAFC-E451-C8B8-5468-0EA07FF28EAF}"/>
              </a:ext>
            </a:extLst>
          </p:cNvPr>
          <p:cNvSpPr txBox="1"/>
          <p:nvPr/>
        </p:nvSpPr>
        <p:spPr>
          <a:xfrm>
            <a:off x="0" y="659048"/>
            <a:ext cx="66884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ym typeface="Wingdings" panose="05000000000000000000" pitchFamily="2" charset="2"/>
              </a:rPr>
              <a:t>(thème 1 de terminale </a:t>
            </a:r>
            <a:r>
              <a:rPr lang="fr-FR" dirty="0" err="1">
                <a:sym typeface="Wingdings" panose="05000000000000000000" pitchFamily="2" charset="2"/>
              </a:rPr>
              <a:t>Hida</a:t>
            </a:r>
            <a:r>
              <a:rPr lang="fr-FR" dirty="0">
                <a:sym typeface="Wingdings" panose="05000000000000000000" pitchFamily="2" charset="2"/>
              </a:rPr>
              <a:t> : </a:t>
            </a:r>
            <a:r>
              <a:rPr lang="fr-FR" i="1" dirty="0">
                <a:sym typeface="Wingdings" panose="05000000000000000000" pitchFamily="2" charset="2"/>
              </a:rPr>
              <a:t>femmes, féminité, féminisme. </a:t>
            </a:r>
            <a:r>
              <a:rPr lang="fr-FR" dirty="0">
                <a:sym typeface="Wingdings" panose="05000000000000000000" pitchFamily="2" charset="2"/>
              </a:rPr>
              <a:t>Thème 2 : </a:t>
            </a:r>
            <a:r>
              <a:rPr lang="fr-FR" i="1" dirty="0">
                <a:sym typeface="Wingdings" panose="05000000000000000000" pitchFamily="2" charset="2"/>
              </a:rPr>
              <a:t>Paris capitale des arts 1900-1950</a:t>
            </a:r>
            <a:r>
              <a:rPr lang="fr-FR" dirty="0">
                <a:sym typeface="Wingdings" panose="05000000000000000000" pitchFamily="2" charset="2"/>
              </a:rPr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0570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E1EECFE-3BD2-C3B4-E3EB-DC2E5C0CEB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927"/>
            <a:ext cx="12192000" cy="6887928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72DE6BD-B8F0-0869-9F31-46ADBA62D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9927"/>
            <a:ext cx="9404723" cy="1400530"/>
          </a:xfrm>
        </p:spPr>
        <p:txBody>
          <a:bodyPr/>
          <a:lstStyle/>
          <a:p>
            <a:r>
              <a:rPr lang="fr-FR" b="1" dirty="0"/>
              <a:t>Balade nocturne de Paris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4C29380-E314-D12E-1A20-3731EF07ECF4}"/>
              </a:ext>
            </a:extLst>
          </p:cNvPr>
          <p:cNvSpPr txBox="1"/>
          <p:nvPr/>
        </p:nvSpPr>
        <p:spPr>
          <a:xfrm>
            <a:off x="124177" y="1424141"/>
            <a:ext cx="477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Cathédrale Notre-Dame</a:t>
            </a:r>
          </a:p>
          <a:p>
            <a:r>
              <a:rPr lang="fr-FR" dirty="0"/>
              <a:t>À la rencontre de </a:t>
            </a:r>
            <a:r>
              <a:rPr lang="fr-FR" i="1" dirty="0"/>
              <a:t>Viollet-le-Duc, un artiste dans son temps</a:t>
            </a:r>
            <a:r>
              <a:rPr lang="fr-FR" dirty="0"/>
              <a:t>…</a:t>
            </a:r>
          </a:p>
          <a:p>
            <a:r>
              <a:rPr lang="fr-FR" dirty="0"/>
              <a:t>(Thème 3 du programme de terminale)</a:t>
            </a:r>
          </a:p>
          <a:p>
            <a:r>
              <a:rPr lang="fr-FR" dirty="0"/>
              <a:t>Thème 2 de Première : </a:t>
            </a:r>
            <a:r>
              <a:rPr lang="fr-FR" i="1" dirty="0"/>
              <a:t>artiste, collectif ou individuel)</a:t>
            </a:r>
          </a:p>
        </p:txBody>
      </p:sp>
    </p:spTree>
    <p:extLst>
      <p:ext uri="{BB962C8B-B14F-4D97-AF65-F5344CB8AC3E}">
        <p14:creationId xmlns:p14="http://schemas.microsoft.com/office/powerpoint/2010/main" val="391950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776102-C693-3B40-1B8B-7C0F00A17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29553"/>
            <a:ext cx="9404723" cy="1400530"/>
          </a:xfrm>
        </p:spPr>
        <p:txBody>
          <a:bodyPr/>
          <a:lstStyle/>
          <a:p>
            <a:r>
              <a:rPr lang="fr-FR" dirty="0"/>
              <a:t>Jour 2  : Montmartre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2985DDA-C8EE-2B5F-7623-3614F81CBE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8" y="2390610"/>
            <a:ext cx="6083238" cy="4337837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DA288C2-DAF9-BB0D-C2D5-D1571801FD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981" y="9702"/>
            <a:ext cx="4600331" cy="345443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1AA1342-8083-265F-EA3F-C2A25D8A3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191" y="2475383"/>
            <a:ext cx="5238750" cy="355282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FA23B2D-1E78-A2CE-F0B7-48D69A819EBC}"/>
              </a:ext>
            </a:extLst>
          </p:cNvPr>
          <p:cNvSpPr txBox="1"/>
          <p:nvPr/>
        </p:nvSpPr>
        <p:spPr>
          <a:xfrm>
            <a:off x="180622" y="6112938"/>
            <a:ext cx="4696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Visite guidée du musée et de l’atelier de Suzanne Valadon et de Maurice Utrillo</a:t>
            </a:r>
            <a:r>
              <a:rPr lang="fr-FR" dirty="0"/>
              <a:t>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BB5BB67-F3FB-0D0D-2529-F16D727BDC5F}"/>
              </a:ext>
            </a:extLst>
          </p:cNvPr>
          <p:cNvSpPr txBox="1"/>
          <p:nvPr/>
        </p:nvSpPr>
        <p:spPr>
          <a:xfrm>
            <a:off x="-32482" y="780878"/>
            <a:ext cx="7617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Les lieux parisiens de l’art </a:t>
            </a:r>
            <a:r>
              <a:rPr lang="fr-FR" dirty="0"/>
              <a:t>/ </a:t>
            </a:r>
            <a:r>
              <a:rPr lang="fr-FR" b="1" u="sng" dirty="0"/>
              <a:t>1ère partie : les foyers artistiques du premier vingtième siècle </a:t>
            </a:r>
            <a:r>
              <a:rPr lang="fr-FR" dirty="0">
                <a:sym typeface="Wingdings" panose="05000000000000000000" pitchFamily="2" charset="2"/>
              </a:rPr>
              <a:t>(Thème 1 de terminale : </a:t>
            </a:r>
            <a:r>
              <a:rPr lang="fr-FR" i="1" dirty="0">
                <a:sym typeface="Wingdings" panose="05000000000000000000" pitchFamily="2" charset="2"/>
              </a:rPr>
              <a:t>femmes, féminité, féminisme</a:t>
            </a:r>
            <a:r>
              <a:rPr lang="fr-FR" dirty="0">
                <a:sym typeface="Wingdings" panose="05000000000000000000" pitchFamily="2" charset="2"/>
              </a:rPr>
              <a:t> et thème 2 : </a:t>
            </a:r>
            <a:r>
              <a:rPr lang="fr-FR" i="1" dirty="0">
                <a:sym typeface="Wingdings" panose="05000000000000000000" pitchFamily="2" charset="2"/>
              </a:rPr>
              <a:t>Paris capitale des arts 1900-1950)+</a:t>
            </a:r>
          </a:p>
          <a:p>
            <a:r>
              <a:rPr lang="fr-FR" dirty="0">
                <a:sym typeface="Wingdings" panose="05000000000000000000" pitchFamily="2" charset="2"/>
              </a:rPr>
              <a:t>Première </a:t>
            </a:r>
            <a:r>
              <a:rPr lang="fr-FR" i="1" dirty="0">
                <a:sym typeface="Wingdings" panose="05000000000000000000" pitchFamily="2" charset="2"/>
              </a:rPr>
              <a:t>: thème 2 =Artistes/thème 3 =Les lieux d’art) </a:t>
            </a:r>
            <a:endParaRPr lang="fr-FR" i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039B686-3ECF-4668-03E4-CD18EF7B280D}"/>
              </a:ext>
            </a:extLst>
          </p:cNvPr>
          <p:cNvSpPr txBox="1"/>
          <p:nvPr/>
        </p:nvSpPr>
        <p:spPr>
          <a:xfrm>
            <a:off x="6102076" y="6082116"/>
            <a:ext cx="6339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Puis </a:t>
            </a:r>
            <a:r>
              <a:rPr lang="fr-FR" b="1" dirty="0"/>
              <a:t>déambulation dans Montmartre </a:t>
            </a:r>
            <a:r>
              <a:rPr lang="fr-FR" dirty="0"/>
              <a:t>et ses lieux emblématiques (Bateau-Lavoir, Lapin Agile…).</a:t>
            </a:r>
          </a:p>
        </p:txBody>
      </p:sp>
    </p:spTree>
    <p:extLst>
      <p:ext uri="{BB962C8B-B14F-4D97-AF65-F5344CB8AC3E}">
        <p14:creationId xmlns:p14="http://schemas.microsoft.com/office/powerpoint/2010/main" val="2433507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D014BF-DB85-DF63-63B1-4488EBBEC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805" y="327641"/>
            <a:ext cx="9404723" cy="1400530"/>
          </a:xfrm>
        </p:spPr>
        <p:txBody>
          <a:bodyPr/>
          <a:lstStyle/>
          <a:p>
            <a:r>
              <a:rPr lang="fr-FR" dirty="0"/>
              <a:t>Montparnasse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662003B-B76F-179D-E914-7A3A0E475D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962" y="1027906"/>
            <a:ext cx="5470253" cy="4351338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AD1F161-8393-C946-8527-1C8D0508FFE5}"/>
              </a:ext>
            </a:extLst>
          </p:cNvPr>
          <p:cNvSpPr txBox="1"/>
          <p:nvPr/>
        </p:nvSpPr>
        <p:spPr>
          <a:xfrm>
            <a:off x="6302415" y="5323522"/>
            <a:ext cx="57911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Visite guidée de l’atelier- musée de </a:t>
            </a:r>
            <a:r>
              <a:rPr lang="fr-FR" b="1" u="sng" dirty="0" err="1"/>
              <a:t>Chana</a:t>
            </a:r>
            <a:r>
              <a:rPr lang="fr-FR" b="1" u="sng" dirty="0"/>
              <a:t> Orloff</a:t>
            </a:r>
          </a:p>
          <a:p>
            <a:r>
              <a:rPr lang="fr-FR" b="1" i="0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WKEverett"/>
              </a:rPr>
              <a:t>Son chemin croise celui de Modigliani, Soutine et d'artistes de Montparnasse et de l'École de Paris. Ses </a:t>
            </a:r>
            <a:r>
              <a:rPr lang="fr-FR" b="1" i="0" u="none" strike="noStrike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WKEverett"/>
              </a:rPr>
              <a:t>ateliers</a:t>
            </a:r>
            <a:r>
              <a:rPr lang="fr-FR" b="1" i="0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WKEverett"/>
              </a:rPr>
              <a:t>, construits pour elle par Auguste Perret, </a:t>
            </a:r>
            <a:r>
              <a:rPr lang="fr-FR" b="1" i="0" u="none" strike="noStrike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WKEverett"/>
              </a:rPr>
              <a:t>villa Seurat</a:t>
            </a:r>
            <a:r>
              <a:rPr lang="fr-FR" b="1" i="0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WKEverett"/>
              </a:rPr>
              <a:t> à Paris, rassemblent près de 200 de ses sculptures.</a:t>
            </a:r>
            <a:endParaRPr lang="fr-FR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1003E7C-0194-A8D0-AD7D-2D34AEF69A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1244"/>
            <a:ext cx="6096000" cy="30480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DABB56F-986F-30BB-267B-C8D965184D3D}"/>
              </a:ext>
            </a:extLst>
          </p:cNvPr>
          <p:cNvSpPr txBox="1"/>
          <p:nvPr/>
        </p:nvSpPr>
        <p:spPr>
          <a:xfrm>
            <a:off x="206415" y="5634344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Open Sans" panose="020B0606030504020204" pitchFamily="34" charset="0"/>
              </a:rPr>
              <a:t>… </a:t>
            </a:r>
            <a:r>
              <a:rPr lang="fr-FR" b="1" i="0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Open Sans" panose="020B0606030504020204" pitchFamily="34" charset="0"/>
              </a:rPr>
              <a:t>à la rencontre de Picasso, Giacometti, Man Ray ou Modigliani…de l’école de Paris, des cafés mythiques, et des ateliers emblématiques de ce nouveau quartier artistique</a:t>
            </a:r>
            <a:r>
              <a:rPr lang="fr-FR" b="1" i="0" dirty="0">
                <a:solidFill>
                  <a:srgbClr val="3A3A3A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 b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A58EAD-9FAD-4097-C0B4-3040D562F98E}"/>
              </a:ext>
            </a:extLst>
          </p:cNvPr>
          <p:cNvSpPr txBox="1"/>
          <p:nvPr/>
        </p:nvSpPr>
        <p:spPr>
          <a:xfrm>
            <a:off x="0" y="1765229"/>
            <a:ext cx="678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Visite guidée du quartier, centre important artistique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190DB11-FDCA-0571-DD33-FFA1A21F1045}"/>
              </a:ext>
            </a:extLst>
          </p:cNvPr>
          <p:cNvSpPr txBox="1"/>
          <p:nvPr/>
        </p:nvSpPr>
        <p:spPr>
          <a:xfrm>
            <a:off x="-42104" y="890129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Les lieux parisiens de l’art/ 2e partie(après-midi)</a:t>
            </a:r>
          </a:p>
        </p:txBody>
      </p:sp>
    </p:spTree>
    <p:extLst>
      <p:ext uri="{BB962C8B-B14F-4D97-AF65-F5344CB8AC3E}">
        <p14:creationId xmlns:p14="http://schemas.microsoft.com/office/powerpoint/2010/main" val="45332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0467FC-30F5-0B51-6106-D8842C8F8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Au théâtre, ce soir…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461F9D-C03C-CEE2-EFD3-1C6BCCFE4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379" y="1513946"/>
            <a:ext cx="4775199" cy="1707797"/>
          </a:xfrm>
        </p:spPr>
        <p:txBody>
          <a:bodyPr>
            <a:normAutofit/>
          </a:bodyPr>
          <a:lstStyle/>
          <a:p>
            <a:r>
              <a:rPr lang="fr-FR" b="1" dirty="0"/>
              <a:t>Le théâtre de la </a:t>
            </a:r>
            <a:r>
              <a:rPr lang="fr-FR" b="1" dirty="0" err="1"/>
              <a:t>Huchette</a:t>
            </a:r>
            <a:r>
              <a:rPr lang="fr-FR" b="1" dirty="0"/>
              <a:t> </a:t>
            </a:r>
            <a:r>
              <a:rPr lang="fr-FR" dirty="0"/>
              <a:t>: 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i="1" dirty="0"/>
              <a:t>La cantatrice chauve </a:t>
            </a:r>
            <a:r>
              <a:rPr lang="fr-FR" dirty="0"/>
              <a:t>de Ionesco (1950)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0EB5473-C530-E0ED-F449-7821399F4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650" y="1690688"/>
            <a:ext cx="6889749" cy="516731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7A2074C-FB43-0762-1065-77B0D48A0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3024">
            <a:off x="1740182" y="2855351"/>
            <a:ext cx="2313014" cy="387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2437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711</Words>
  <Application>Microsoft Office PowerPoint</Application>
  <PresentationFormat>Grand écran</PresentationFormat>
  <Paragraphs>76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Century Gothic</vt:lpstr>
      <vt:lpstr>Open Sans</vt:lpstr>
      <vt:lpstr>TWKEverett</vt:lpstr>
      <vt:lpstr>Wingdings</vt:lpstr>
      <vt:lpstr>Wingdings 3</vt:lpstr>
      <vt:lpstr>Ion</vt:lpstr>
      <vt:lpstr> Enseignement de spécialité HISTOIRE DES ARTS</vt:lpstr>
      <vt:lpstr>Cadre pédagogique</vt:lpstr>
      <vt:lpstr>Données pratiques</vt:lpstr>
      <vt:lpstr>Le programme culturel</vt:lpstr>
      <vt:lpstr>Jour 1</vt:lpstr>
      <vt:lpstr>Balade nocturne de Paris</vt:lpstr>
      <vt:lpstr>Jour 2  : Montmartre</vt:lpstr>
      <vt:lpstr>Montparnasse</vt:lpstr>
      <vt:lpstr>Au théâtre, ce soir…</vt:lpstr>
      <vt:lpstr>Jour 3</vt:lpstr>
      <vt:lpstr>Présentation PowerPoint</vt:lpstr>
      <vt:lpstr>Musée d’Art moderne de la ville de Paris </vt:lpstr>
      <vt:lpstr>Le grand palais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SYL CAZ</dc:creator>
  <cp:lastModifiedBy>Diourf Diourf</cp:lastModifiedBy>
  <cp:revision>29</cp:revision>
  <dcterms:created xsi:type="dcterms:W3CDTF">2025-01-09T11:16:56Z</dcterms:created>
  <dcterms:modified xsi:type="dcterms:W3CDTF">2025-01-16T17:03:51Z</dcterms:modified>
</cp:coreProperties>
</file>